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61" r:id="rId3"/>
    <p:sldId id="262" r:id="rId4"/>
    <p:sldId id="263" r:id="rId5"/>
    <p:sldId id="264"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3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BE747A-E9AA-4585-B338-2A06A0C21759}" type="datetimeFigureOut">
              <a:rPr lang="en-US" smtClean="0"/>
              <a:t>4/4/2020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679BBB-ACF2-41C0-8C9F-B7D0A660B885}" type="slidenum">
              <a:rPr lang="en-US" smtClean="0"/>
              <a:t>‹#›</a:t>
            </a:fld>
            <a:endParaRPr lang="en-US"/>
          </a:p>
        </p:txBody>
      </p:sp>
    </p:spTree>
    <p:extLst>
      <p:ext uri="{BB962C8B-B14F-4D97-AF65-F5344CB8AC3E}">
        <p14:creationId xmlns:p14="http://schemas.microsoft.com/office/powerpoint/2010/main" val="495643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extLst>
      <p:ext uri="{BB962C8B-B14F-4D97-AF65-F5344CB8AC3E}">
        <p14:creationId xmlns:p14="http://schemas.microsoft.com/office/powerpoint/2010/main" val="3789945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2</a:t>
            </a:fld>
            <a:endParaRPr lang="en-US" dirty="0"/>
          </a:p>
        </p:txBody>
      </p:sp>
    </p:spTree>
    <p:extLst>
      <p:ext uri="{BB962C8B-B14F-4D97-AF65-F5344CB8AC3E}">
        <p14:creationId xmlns:p14="http://schemas.microsoft.com/office/powerpoint/2010/main" val="1340129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3</a:t>
            </a:fld>
            <a:endParaRPr lang="en-US" dirty="0"/>
          </a:p>
        </p:txBody>
      </p:sp>
    </p:spTree>
    <p:extLst>
      <p:ext uri="{BB962C8B-B14F-4D97-AF65-F5344CB8AC3E}">
        <p14:creationId xmlns:p14="http://schemas.microsoft.com/office/powerpoint/2010/main" val="3651929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4</a:t>
            </a:fld>
            <a:endParaRPr lang="en-US" dirty="0"/>
          </a:p>
        </p:txBody>
      </p:sp>
    </p:spTree>
    <p:extLst>
      <p:ext uri="{BB962C8B-B14F-4D97-AF65-F5344CB8AC3E}">
        <p14:creationId xmlns:p14="http://schemas.microsoft.com/office/powerpoint/2010/main" val="376649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5</a:t>
            </a:fld>
            <a:endParaRPr lang="en-US" dirty="0"/>
          </a:p>
        </p:txBody>
      </p:sp>
    </p:spTree>
    <p:extLst>
      <p:ext uri="{BB962C8B-B14F-4D97-AF65-F5344CB8AC3E}">
        <p14:creationId xmlns:p14="http://schemas.microsoft.com/office/powerpoint/2010/main" val="3319257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6</a:t>
            </a:fld>
            <a:endParaRPr lang="en-US" dirty="0"/>
          </a:p>
        </p:txBody>
      </p:sp>
    </p:spTree>
    <p:extLst>
      <p:ext uri="{BB962C8B-B14F-4D97-AF65-F5344CB8AC3E}">
        <p14:creationId xmlns:p14="http://schemas.microsoft.com/office/powerpoint/2010/main" val="161355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A930F7-6F8E-4CF9-BAA5-A4A71CAA6A2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326C0-6328-416C-AEDF-454956CBB6D7}" type="slidenum">
              <a:rPr lang="en-US" smtClean="0"/>
              <a:t>‹#›</a:t>
            </a:fld>
            <a:endParaRPr lang="en-US"/>
          </a:p>
        </p:txBody>
      </p:sp>
    </p:spTree>
    <p:extLst>
      <p:ext uri="{BB962C8B-B14F-4D97-AF65-F5344CB8AC3E}">
        <p14:creationId xmlns:p14="http://schemas.microsoft.com/office/powerpoint/2010/main" val="4167929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A930F7-6F8E-4CF9-BAA5-A4A71CAA6A2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326C0-6328-416C-AEDF-454956CBB6D7}" type="slidenum">
              <a:rPr lang="en-US" smtClean="0"/>
              <a:t>‹#›</a:t>
            </a:fld>
            <a:endParaRPr lang="en-US"/>
          </a:p>
        </p:txBody>
      </p:sp>
    </p:spTree>
    <p:extLst>
      <p:ext uri="{BB962C8B-B14F-4D97-AF65-F5344CB8AC3E}">
        <p14:creationId xmlns:p14="http://schemas.microsoft.com/office/powerpoint/2010/main" val="3110792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A930F7-6F8E-4CF9-BAA5-A4A71CAA6A2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326C0-6328-416C-AEDF-454956CBB6D7}" type="slidenum">
              <a:rPr lang="en-US" smtClean="0"/>
              <a:t>‹#›</a:t>
            </a:fld>
            <a:endParaRPr lang="en-US"/>
          </a:p>
        </p:txBody>
      </p:sp>
    </p:spTree>
    <p:extLst>
      <p:ext uri="{BB962C8B-B14F-4D97-AF65-F5344CB8AC3E}">
        <p14:creationId xmlns:p14="http://schemas.microsoft.com/office/powerpoint/2010/main" val="350495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A930F7-6F8E-4CF9-BAA5-A4A71CAA6A2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326C0-6328-416C-AEDF-454956CBB6D7}" type="slidenum">
              <a:rPr lang="en-US" smtClean="0"/>
              <a:t>‹#›</a:t>
            </a:fld>
            <a:endParaRPr lang="en-US"/>
          </a:p>
        </p:txBody>
      </p:sp>
    </p:spTree>
    <p:extLst>
      <p:ext uri="{BB962C8B-B14F-4D97-AF65-F5344CB8AC3E}">
        <p14:creationId xmlns:p14="http://schemas.microsoft.com/office/powerpoint/2010/main" val="2131640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A930F7-6F8E-4CF9-BAA5-A4A71CAA6A2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326C0-6328-416C-AEDF-454956CBB6D7}" type="slidenum">
              <a:rPr lang="en-US" smtClean="0"/>
              <a:t>‹#›</a:t>
            </a:fld>
            <a:endParaRPr lang="en-US"/>
          </a:p>
        </p:txBody>
      </p:sp>
    </p:spTree>
    <p:extLst>
      <p:ext uri="{BB962C8B-B14F-4D97-AF65-F5344CB8AC3E}">
        <p14:creationId xmlns:p14="http://schemas.microsoft.com/office/powerpoint/2010/main" val="836583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A930F7-6F8E-4CF9-BAA5-A4A71CAA6A28}"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326C0-6328-416C-AEDF-454956CBB6D7}" type="slidenum">
              <a:rPr lang="en-US" smtClean="0"/>
              <a:t>‹#›</a:t>
            </a:fld>
            <a:endParaRPr lang="en-US"/>
          </a:p>
        </p:txBody>
      </p:sp>
    </p:spTree>
    <p:extLst>
      <p:ext uri="{BB962C8B-B14F-4D97-AF65-F5344CB8AC3E}">
        <p14:creationId xmlns:p14="http://schemas.microsoft.com/office/powerpoint/2010/main" val="4247522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A930F7-6F8E-4CF9-BAA5-A4A71CAA6A28}" type="datetimeFigureOut">
              <a:rPr lang="en-US" smtClean="0"/>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C326C0-6328-416C-AEDF-454956CBB6D7}" type="slidenum">
              <a:rPr lang="en-US" smtClean="0"/>
              <a:t>‹#›</a:t>
            </a:fld>
            <a:endParaRPr lang="en-US"/>
          </a:p>
        </p:txBody>
      </p:sp>
    </p:spTree>
    <p:extLst>
      <p:ext uri="{BB962C8B-B14F-4D97-AF65-F5344CB8AC3E}">
        <p14:creationId xmlns:p14="http://schemas.microsoft.com/office/powerpoint/2010/main" val="2332267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A930F7-6F8E-4CF9-BAA5-A4A71CAA6A28}" type="datetimeFigureOut">
              <a:rPr lang="en-US" smtClean="0"/>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C326C0-6328-416C-AEDF-454956CBB6D7}" type="slidenum">
              <a:rPr lang="en-US" smtClean="0"/>
              <a:t>‹#›</a:t>
            </a:fld>
            <a:endParaRPr lang="en-US"/>
          </a:p>
        </p:txBody>
      </p:sp>
    </p:spTree>
    <p:extLst>
      <p:ext uri="{BB962C8B-B14F-4D97-AF65-F5344CB8AC3E}">
        <p14:creationId xmlns:p14="http://schemas.microsoft.com/office/powerpoint/2010/main" val="101699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A930F7-6F8E-4CF9-BAA5-A4A71CAA6A28}" type="datetimeFigureOut">
              <a:rPr lang="en-US" smtClean="0"/>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C326C0-6328-416C-AEDF-454956CBB6D7}" type="slidenum">
              <a:rPr lang="en-US" smtClean="0"/>
              <a:t>‹#›</a:t>
            </a:fld>
            <a:endParaRPr lang="en-US"/>
          </a:p>
        </p:txBody>
      </p:sp>
    </p:spTree>
    <p:extLst>
      <p:ext uri="{BB962C8B-B14F-4D97-AF65-F5344CB8AC3E}">
        <p14:creationId xmlns:p14="http://schemas.microsoft.com/office/powerpoint/2010/main" val="4125715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3A930F7-6F8E-4CF9-BAA5-A4A71CAA6A28}"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326C0-6328-416C-AEDF-454956CBB6D7}" type="slidenum">
              <a:rPr lang="en-US" smtClean="0"/>
              <a:t>‹#›</a:t>
            </a:fld>
            <a:endParaRPr lang="en-US"/>
          </a:p>
        </p:txBody>
      </p:sp>
    </p:spTree>
    <p:extLst>
      <p:ext uri="{BB962C8B-B14F-4D97-AF65-F5344CB8AC3E}">
        <p14:creationId xmlns:p14="http://schemas.microsoft.com/office/powerpoint/2010/main" val="932271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3A930F7-6F8E-4CF9-BAA5-A4A71CAA6A28}"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326C0-6328-416C-AEDF-454956CBB6D7}" type="slidenum">
              <a:rPr lang="en-US" smtClean="0"/>
              <a:t>‹#›</a:t>
            </a:fld>
            <a:endParaRPr lang="en-US"/>
          </a:p>
        </p:txBody>
      </p:sp>
    </p:spTree>
    <p:extLst>
      <p:ext uri="{BB962C8B-B14F-4D97-AF65-F5344CB8AC3E}">
        <p14:creationId xmlns:p14="http://schemas.microsoft.com/office/powerpoint/2010/main" val="3445832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A930F7-6F8E-4CF9-BAA5-A4A71CAA6A28}" type="datetimeFigureOut">
              <a:rPr lang="en-US" smtClean="0"/>
              <a:t>4/4/2020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C326C0-6328-416C-AEDF-454956CBB6D7}" type="slidenum">
              <a:rPr lang="en-US" smtClean="0"/>
              <a:t>‹#›</a:t>
            </a:fld>
            <a:endParaRPr lang="en-US"/>
          </a:p>
        </p:txBody>
      </p:sp>
    </p:spTree>
    <p:extLst>
      <p:ext uri="{BB962C8B-B14F-4D97-AF65-F5344CB8AC3E}">
        <p14:creationId xmlns:p14="http://schemas.microsoft.com/office/powerpoint/2010/main" val="3008481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1.jpeg"/><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custDataLst>
              <p:tags r:id="rId2"/>
            </p:custDataLst>
          </p:nvPr>
        </p:nvSpPr>
        <p:spPr>
          <a:xfrm>
            <a:off x="2590800" y="269875"/>
            <a:ext cx="8077200" cy="1143000"/>
          </a:xfrm>
        </p:spPr>
        <p:txBody>
          <a:bodyPr>
            <a:normAutofit fontScale="90000"/>
          </a:bodyPr>
          <a:lstStyle/>
          <a:p>
            <a:pPr algn="ctr"/>
            <a:r>
              <a:rPr lang="en-US" sz="4000" dirty="0"/>
              <a:t/>
            </a:r>
            <a:br>
              <a:rPr lang="en-US" sz="4000" dirty="0"/>
            </a:br>
            <a:endParaRPr lang="en-US" sz="4000" dirty="0"/>
          </a:p>
        </p:txBody>
      </p:sp>
      <p:sp>
        <p:nvSpPr>
          <p:cNvPr id="4" name="TextBox 3"/>
          <p:cNvSpPr txBox="1"/>
          <p:nvPr/>
        </p:nvSpPr>
        <p:spPr>
          <a:xfrm>
            <a:off x="4947601" y="770919"/>
            <a:ext cx="2917786" cy="523220"/>
          </a:xfrm>
          <a:prstGeom prst="rect">
            <a:avLst/>
          </a:prstGeom>
          <a:noFill/>
        </p:spPr>
        <p:txBody>
          <a:bodyPr wrap="none" rtlCol="0">
            <a:spAutoFit/>
          </a:bodyPr>
          <a:lstStyle/>
          <a:p>
            <a:pPr algn="ctr"/>
            <a:r>
              <a:rPr lang="ar-EG" sz="2800" b="1" dirty="0"/>
              <a:t>بسم الله الرحمن الرحيم </a:t>
            </a:r>
            <a:endParaRPr lang="en-GB" sz="2800" b="1" dirty="0"/>
          </a:p>
        </p:txBody>
      </p:sp>
      <p:sp>
        <p:nvSpPr>
          <p:cNvPr id="5" name="TextBox 4"/>
          <p:cNvSpPr txBox="1"/>
          <p:nvPr/>
        </p:nvSpPr>
        <p:spPr>
          <a:xfrm>
            <a:off x="3965104" y="1412875"/>
            <a:ext cx="5328592" cy="1077218"/>
          </a:xfrm>
          <a:prstGeom prst="rect">
            <a:avLst/>
          </a:prstGeom>
          <a:noFill/>
        </p:spPr>
        <p:txBody>
          <a:bodyPr wrap="square" rtlCol="0">
            <a:spAutoFit/>
          </a:bodyPr>
          <a:lstStyle/>
          <a:p>
            <a:pPr algn="ctr"/>
            <a:r>
              <a:rPr lang="ar-EG" sz="3200" dirty="0"/>
              <a:t>محاضرة الفرقة الثانية </a:t>
            </a:r>
            <a:endParaRPr lang="en-US" sz="3200" dirty="0"/>
          </a:p>
          <a:p>
            <a:pPr algn="ctr"/>
            <a:r>
              <a:rPr lang="ar-EG" sz="3200" dirty="0"/>
              <a:t>الاحد </a:t>
            </a:r>
            <a:r>
              <a:rPr lang="ar-EG" sz="3200" dirty="0" smtClean="0"/>
              <a:t>5-4-2020</a:t>
            </a:r>
            <a:endParaRPr lang="en-GB" sz="3200" dirty="0"/>
          </a:p>
        </p:txBody>
      </p:sp>
      <p:pic>
        <p:nvPicPr>
          <p:cNvPr id="8194" name="Picture 2" descr="شعار جامعة بنها الجديد"/>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5748316" y="0"/>
            <a:ext cx="1371600" cy="764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2224401" y="3072606"/>
            <a:ext cx="8466725" cy="523220"/>
          </a:xfrm>
          <a:prstGeom prst="rect">
            <a:avLst/>
          </a:prstGeom>
        </p:spPr>
        <p:txBody>
          <a:bodyPr wrap="square">
            <a:spAutoFit/>
          </a:bodyPr>
          <a:lstStyle/>
          <a:p>
            <a:pPr algn="ctr"/>
            <a:r>
              <a:rPr lang="ar-EG" sz="2800" b="1" i="1" dirty="0"/>
              <a:t>مادة : نصوص اجتماعية</a:t>
            </a:r>
            <a:r>
              <a:rPr lang="ar-EG" sz="1400" b="1" i="1" dirty="0"/>
              <a:t> </a:t>
            </a:r>
            <a:endParaRPr lang="en-GB" sz="1400" b="1" i="1" dirty="0"/>
          </a:p>
        </p:txBody>
      </p:sp>
      <p:sp>
        <p:nvSpPr>
          <p:cNvPr id="9" name="Rectangle 8"/>
          <p:cNvSpPr/>
          <p:nvPr/>
        </p:nvSpPr>
        <p:spPr>
          <a:xfrm>
            <a:off x="2325532" y="4589513"/>
            <a:ext cx="8466725" cy="1323439"/>
          </a:xfrm>
          <a:prstGeom prst="rect">
            <a:avLst/>
          </a:prstGeom>
        </p:spPr>
        <p:txBody>
          <a:bodyPr wrap="square">
            <a:spAutoFit/>
          </a:bodyPr>
          <a:lstStyle/>
          <a:p>
            <a:pPr algn="ctr"/>
            <a:r>
              <a:rPr lang="en-US" sz="4000" b="1" i="1" dirty="0"/>
              <a:t>By </a:t>
            </a:r>
            <a:endParaRPr lang="en-GB" sz="4000" dirty="0"/>
          </a:p>
          <a:p>
            <a:pPr algn="ctr"/>
            <a:r>
              <a:rPr lang="en-US" sz="4000" b="1" dirty="0"/>
              <a:t>DR. </a:t>
            </a:r>
            <a:r>
              <a:rPr lang="en-US" sz="4000" b="1" dirty="0" err="1"/>
              <a:t>Karima</a:t>
            </a:r>
            <a:r>
              <a:rPr lang="en-US" sz="4000" b="1" dirty="0"/>
              <a:t> </a:t>
            </a:r>
            <a:r>
              <a:rPr lang="en-US" sz="4000" b="1" dirty="0" err="1"/>
              <a:t>samer</a:t>
            </a:r>
            <a:r>
              <a:rPr lang="en-US" sz="4000" b="1" dirty="0"/>
              <a:t> el </a:t>
            </a:r>
            <a:r>
              <a:rPr lang="en-US" sz="4000" b="1" dirty="0" err="1"/>
              <a:t>hosary</a:t>
            </a:r>
            <a:r>
              <a:rPr lang="en-US" sz="4000" b="1" dirty="0"/>
              <a:t> </a:t>
            </a:r>
            <a:endParaRPr lang="en-GB" sz="4000" b="1" i="1" dirty="0"/>
          </a:p>
        </p:txBody>
      </p:sp>
    </p:spTree>
    <p:custDataLst>
      <p:tags r:id="rId1"/>
    </p:custDataLst>
    <p:extLst>
      <p:ext uri="{BB962C8B-B14F-4D97-AF65-F5344CB8AC3E}">
        <p14:creationId xmlns:p14="http://schemas.microsoft.com/office/powerpoint/2010/main" val="1092373414"/>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3592" y="-8003"/>
            <a:ext cx="8064896" cy="5632311"/>
          </a:xfrm>
          <a:prstGeom prst="rect">
            <a:avLst/>
          </a:prstGeom>
          <a:noFill/>
        </p:spPr>
        <p:txBody>
          <a:bodyPr wrap="square" rtlCol="0">
            <a:spAutoFit/>
          </a:bodyPr>
          <a:lstStyle/>
          <a:p>
            <a:pPr algn="r"/>
            <a:r>
              <a:rPr lang="en-US" sz="3600" dirty="0" smtClean="0"/>
              <a:t>Nomadic Sociology </a:t>
            </a:r>
            <a:r>
              <a:rPr lang="ar-EG" sz="3600" dirty="0" smtClean="0"/>
              <a:t>علم الاجتماع البدوى </a:t>
            </a:r>
            <a:endParaRPr lang="ar-EG" sz="3600" dirty="0"/>
          </a:p>
          <a:p>
            <a:pPr algn="r"/>
            <a:r>
              <a:rPr lang="ar-EG" sz="3600" dirty="0" smtClean="0"/>
              <a:t>احد فروع علم الاجتماع العام ,والذى يهتم بدراسة المجتمعات البدوية للتعرف على حياة البدو وطرق معيشتهم التى يتمسكون بها رغم التغيرات الحياتية التة تواجهها يوما بعد يوم , ويمكن اعتبار الدكتور صلاح مصطفى الفوال هو اول من اعتبره علما مستقلا وفرع من الفروع الخاصة لعلم الاجتماع عام 1973 ويمكن الاستعانه بكتابات المسعودى وابن خلدون حول البدو والبداوة </a:t>
            </a:r>
            <a:endParaRPr lang="ar-EG" sz="3600" dirty="0"/>
          </a:p>
          <a:p>
            <a:pPr algn="r"/>
            <a:r>
              <a:rPr lang="ar-EG" sz="3600" dirty="0"/>
              <a:t>   </a:t>
            </a:r>
          </a:p>
        </p:txBody>
      </p:sp>
    </p:spTree>
    <p:extLst>
      <p:ext uri="{BB962C8B-B14F-4D97-AF65-F5344CB8AC3E}">
        <p14:creationId xmlns:p14="http://schemas.microsoft.com/office/powerpoint/2010/main" val="1018375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3592" y="-8003"/>
            <a:ext cx="8064896" cy="6186309"/>
          </a:xfrm>
          <a:prstGeom prst="rect">
            <a:avLst/>
          </a:prstGeom>
          <a:noFill/>
        </p:spPr>
        <p:txBody>
          <a:bodyPr wrap="square" rtlCol="0">
            <a:spAutoFit/>
          </a:bodyPr>
          <a:lstStyle/>
          <a:p>
            <a:pPr algn="r"/>
            <a:r>
              <a:rPr lang="en-US" sz="3600" dirty="0" smtClean="0"/>
              <a:t>Culture lag </a:t>
            </a:r>
            <a:r>
              <a:rPr lang="ar-EG" sz="3600" dirty="0" smtClean="0"/>
              <a:t>الهوة الثقافية </a:t>
            </a:r>
            <a:endParaRPr lang="ar-EG" sz="3600" dirty="0"/>
          </a:p>
          <a:p>
            <a:pPr algn="r"/>
            <a:endParaRPr lang="ar-EG" sz="3600" dirty="0"/>
          </a:p>
          <a:p>
            <a:pPr algn="r"/>
            <a:r>
              <a:rPr lang="ar-EG" sz="3600" dirty="0" smtClean="0"/>
              <a:t>الهوة هى الفجوة اى الانحراف عن الاتجاه , وتعنى اختلاف التوازن فى سرعة النمو بين عناصر الثقافة بحيث يتغير كل عنصر بسرعة متفاوتة عن العنصر الاخر </a:t>
            </a:r>
            <a:endParaRPr lang="ar-EG" sz="3600" dirty="0"/>
          </a:p>
          <a:p>
            <a:pPr algn="r"/>
            <a:r>
              <a:rPr lang="ar-EG" sz="3600" dirty="0" smtClean="0"/>
              <a:t>وتسمى ايضا التخاف الثقافى عند ويليام اوبيرث التى اشار لها عام 1922 حينما تحدث عن فكرة الحتمية التكنولوجية وضرورة مواكبتها حتى لا يحدث ما يسمى بالتخلف الثقافى او الهوة الثقافية بين ما يسير عليه ركب التطور التكنولوجى وما يعيشه افراد المجتمع </a:t>
            </a:r>
            <a:endParaRPr lang="ar-EG" sz="3600" dirty="0"/>
          </a:p>
        </p:txBody>
      </p:sp>
    </p:spTree>
    <p:extLst>
      <p:ext uri="{BB962C8B-B14F-4D97-AF65-F5344CB8AC3E}">
        <p14:creationId xmlns:p14="http://schemas.microsoft.com/office/powerpoint/2010/main" val="7035504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3592" y="-8003"/>
            <a:ext cx="8064896" cy="4524315"/>
          </a:xfrm>
          <a:prstGeom prst="rect">
            <a:avLst/>
          </a:prstGeom>
          <a:noFill/>
        </p:spPr>
        <p:txBody>
          <a:bodyPr wrap="square" rtlCol="0">
            <a:spAutoFit/>
          </a:bodyPr>
          <a:lstStyle/>
          <a:p>
            <a:pPr algn="r"/>
            <a:r>
              <a:rPr lang="en-US" sz="3600" dirty="0" smtClean="0"/>
              <a:t>Human development </a:t>
            </a:r>
            <a:r>
              <a:rPr lang="ar-EG" sz="3600" dirty="0" smtClean="0"/>
              <a:t>التنمية البشرية </a:t>
            </a:r>
            <a:endParaRPr lang="ar-EG" sz="3600" dirty="0"/>
          </a:p>
          <a:p>
            <a:pPr algn="r"/>
            <a:endParaRPr lang="ar-EG" sz="3600" dirty="0"/>
          </a:p>
          <a:p>
            <a:pPr algn="r"/>
            <a:r>
              <a:rPr lang="ar-EG" sz="3600" dirty="0" smtClean="0"/>
              <a:t>هى العملية التى تركز على الانسان وتسعى لتطوير مهاراته وقدراته ليصل بمجهوده الشخصى لمستوى معيشى افضل , فالبشر هم الثورة الحقيقية التى تكمن بداخلها قدرات ان استغلها الانسان الاستغلال الامثل تصبح لها نتائج واسعة فى تطوير حياته , فقد يكون بداخلك ما تعجز انت نفسك عن معرفته </a:t>
            </a:r>
            <a:endParaRPr lang="ar-EG" sz="3600" dirty="0"/>
          </a:p>
        </p:txBody>
      </p:sp>
    </p:spTree>
    <p:extLst>
      <p:ext uri="{BB962C8B-B14F-4D97-AF65-F5344CB8AC3E}">
        <p14:creationId xmlns:p14="http://schemas.microsoft.com/office/powerpoint/2010/main" val="4110164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3592" y="-8003"/>
            <a:ext cx="8064896" cy="4524315"/>
          </a:xfrm>
          <a:prstGeom prst="rect">
            <a:avLst/>
          </a:prstGeom>
          <a:noFill/>
        </p:spPr>
        <p:txBody>
          <a:bodyPr wrap="square" rtlCol="0">
            <a:spAutoFit/>
          </a:bodyPr>
          <a:lstStyle/>
          <a:p>
            <a:pPr algn="r"/>
            <a:r>
              <a:rPr lang="en-US" sz="3600" dirty="0" smtClean="0"/>
              <a:t>Phenomena </a:t>
            </a:r>
            <a:r>
              <a:rPr lang="ar-EG" sz="3600" dirty="0" smtClean="0"/>
              <a:t>الظاهرة </a:t>
            </a:r>
            <a:endParaRPr lang="ar-EG" sz="3600" dirty="0"/>
          </a:p>
          <a:p>
            <a:pPr algn="r"/>
            <a:endParaRPr lang="ar-EG" sz="3600" dirty="0"/>
          </a:p>
          <a:p>
            <a:pPr algn="r"/>
            <a:r>
              <a:rPr lang="ar-EG" sz="3600" dirty="0" smtClean="0"/>
              <a:t>مصطلح اهتم به "اميل دوركايم " واعتبر علم الاجتماع بأنه العلم الذى يدرس الظواهر الاجتماعية , وعرفها "بأنها انماط من السلوك وضروبا من التفكير والشعور تتميز بأنها خارجة عن الفرد وتتمتع بقوة وقهر " وعبر عن بعض الظواهر فى دراساته كظاهرة تقسيم العمل وظاهرة التضامن الاجتماعى </a:t>
            </a:r>
            <a:endParaRPr lang="ar-EG" sz="3600" dirty="0"/>
          </a:p>
        </p:txBody>
      </p:sp>
    </p:spTree>
    <p:extLst>
      <p:ext uri="{BB962C8B-B14F-4D97-AF65-F5344CB8AC3E}">
        <p14:creationId xmlns:p14="http://schemas.microsoft.com/office/powerpoint/2010/main" val="519506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346936" y="2381380"/>
            <a:ext cx="3711465" cy="2800221"/>
          </a:xfrm>
          <a:prstGeom prst="rect">
            <a:avLst/>
          </a:prstGeom>
          <a:noFill/>
        </p:spPr>
        <p:txBody>
          <a:bodyPr wrap="square" rtlCol="0">
            <a:normAutofit/>
          </a:bodyPr>
          <a:lstStyle/>
          <a:p>
            <a:r>
              <a:rPr lang="en-US" sz="6600" dirty="0"/>
              <a:t>Thank you</a:t>
            </a:r>
          </a:p>
        </p:txBody>
      </p:sp>
      <p:pic>
        <p:nvPicPr>
          <p:cNvPr id="3" name="Picture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053862" y="1514198"/>
            <a:ext cx="3042138" cy="305780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9071625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264</Words>
  <Application>Microsoft Office PowerPoint</Application>
  <PresentationFormat>Widescreen</PresentationFormat>
  <Paragraphs>27</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Tarek PC</dc:creator>
  <cp:lastModifiedBy>Tarek PC</cp:lastModifiedBy>
  <cp:revision>5</cp:revision>
  <dcterms:created xsi:type="dcterms:W3CDTF">2020-04-01T11:18:51Z</dcterms:created>
  <dcterms:modified xsi:type="dcterms:W3CDTF">2020-04-04T18:18:50Z</dcterms:modified>
</cp:coreProperties>
</file>